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Moontime"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AD2"/>
        </a:solidFill>
      </p:bgPr>
    </p:bg>
    <p:spTree>
      <p:nvGrpSpPr>
        <p:cNvPr id="1" name=""/>
        <p:cNvGrpSpPr/>
        <p:nvPr/>
      </p:nvGrpSpPr>
      <p:grpSpPr>
        <a:xfrm>
          <a:off x="0" y="0"/>
          <a:ext cx="0" cy="0"/>
          <a:chOff x="0" y="0"/>
          <a:chExt cx="0" cy="0"/>
        </a:xfrm>
      </p:grpSpPr>
      <p:sp>
        <p:nvSpPr>
          <p:cNvPr name="Freeform 2" id="2"/>
          <p:cNvSpPr/>
          <p:nvPr/>
        </p:nvSpPr>
        <p:spPr>
          <a:xfrm flipH="false" flipV="false" rot="0">
            <a:off x="11630569" y="2370103"/>
            <a:ext cx="5830485" cy="5624475"/>
          </a:xfrm>
          <a:custGeom>
            <a:avLst/>
            <a:gdLst/>
            <a:ahLst/>
            <a:cxnLst/>
            <a:rect r="r" b="b" t="t" l="l"/>
            <a:pathLst>
              <a:path h="5624475" w="5830485">
                <a:moveTo>
                  <a:pt x="0" y="0"/>
                </a:moveTo>
                <a:lnTo>
                  <a:pt x="5830485" y="0"/>
                </a:lnTo>
                <a:lnTo>
                  <a:pt x="5830485" y="5624475"/>
                </a:lnTo>
                <a:lnTo>
                  <a:pt x="0" y="56244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15563" y="1708833"/>
            <a:ext cx="8318990" cy="2571750"/>
          </a:xfrm>
          <a:prstGeom prst="rect">
            <a:avLst/>
          </a:prstGeom>
        </p:spPr>
        <p:txBody>
          <a:bodyPr anchor="t" rtlCol="false" tIns="0" lIns="0" bIns="0" rIns="0">
            <a:spAutoFit/>
          </a:bodyPr>
          <a:lstStyle/>
          <a:p>
            <a:pPr>
              <a:lnSpc>
                <a:spcPts val="10199"/>
              </a:lnSpc>
            </a:pPr>
            <a:r>
              <a:rPr lang="en-US" sz="8499">
                <a:solidFill>
                  <a:srgbClr val="292929"/>
                </a:solidFill>
                <a:latin typeface="DM Sans Bold"/>
              </a:rPr>
              <a:t>Kecerdasan </a:t>
            </a:r>
          </a:p>
          <a:p>
            <a:pPr>
              <a:lnSpc>
                <a:spcPts val="10200"/>
              </a:lnSpc>
            </a:pPr>
            <a:r>
              <a:rPr lang="en-US" sz="8500">
                <a:solidFill>
                  <a:srgbClr val="292929"/>
                </a:solidFill>
                <a:latin typeface="DM Sans Bold"/>
              </a:rPr>
              <a:t>Artifisial</a:t>
            </a:r>
          </a:p>
        </p:txBody>
      </p:sp>
      <p:sp>
        <p:nvSpPr>
          <p:cNvPr name="TextBox 4" id="4"/>
          <p:cNvSpPr txBox="true"/>
          <p:nvPr/>
        </p:nvSpPr>
        <p:spPr>
          <a:xfrm rot="0">
            <a:off x="1415563" y="7205273"/>
            <a:ext cx="6452090" cy="789305"/>
          </a:xfrm>
          <a:prstGeom prst="rect">
            <a:avLst/>
          </a:prstGeom>
        </p:spPr>
        <p:txBody>
          <a:bodyPr anchor="t" rtlCol="false" tIns="0" lIns="0" bIns="0" rIns="0">
            <a:spAutoFit/>
          </a:bodyPr>
          <a:lstStyle/>
          <a:p>
            <a:pPr>
              <a:lnSpc>
                <a:spcPts val="3220"/>
              </a:lnSpc>
            </a:pPr>
            <a:r>
              <a:rPr lang="en-US" sz="2300">
                <a:solidFill>
                  <a:srgbClr val="292929"/>
                </a:solidFill>
                <a:latin typeface="DM Sans Bold"/>
              </a:rPr>
              <a:t>Adrean Badar</a:t>
            </a:r>
          </a:p>
          <a:p>
            <a:pPr>
              <a:lnSpc>
                <a:spcPts val="3219"/>
              </a:lnSpc>
            </a:pPr>
            <a:r>
              <a:rPr lang="en-US" sz="2300">
                <a:solidFill>
                  <a:srgbClr val="292929"/>
                </a:solidFill>
                <a:latin typeface="DM Sans Bold"/>
              </a:rPr>
              <a:t>(2108107010092)</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FDF6"/>
        </a:solidFill>
      </p:bgPr>
    </p:bg>
    <p:spTree>
      <p:nvGrpSpPr>
        <p:cNvPr id="1" name=""/>
        <p:cNvGrpSpPr/>
        <p:nvPr/>
      </p:nvGrpSpPr>
      <p:grpSpPr>
        <a:xfrm>
          <a:off x="0" y="0"/>
          <a:ext cx="0" cy="0"/>
          <a:chOff x="0" y="0"/>
          <a:chExt cx="0" cy="0"/>
        </a:xfrm>
      </p:grpSpPr>
      <p:sp>
        <p:nvSpPr>
          <p:cNvPr name="TextBox 2" id="2"/>
          <p:cNvSpPr txBox="true"/>
          <p:nvPr/>
        </p:nvSpPr>
        <p:spPr>
          <a:xfrm rot="0">
            <a:off x="699476" y="215228"/>
            <a:ext cx="14383160" cy="2171700"/>
          </a:xfrm>
          <a:prstGeom prst="rect">
            <a:avLst/>
          </a:prstGeom>
        </p:spPr>
        <p:txBody>
          <a:bodyPr anchor="t" rtlCol="false" tIns="0" lIns="0" bIns="0" rIns="0">
            <a:spAutoFit/>
          </a:bodyPr>
          <a:lstStyle/>
          <a:p>
            <a:pPr>
              <a:lnSpc>
                <a:spcPts val="5759"/>
              </a:lnSpc>
            </a:pPr>
            <a:r>
              <a:rPr lang="en-US" sz="4800">
                <a:solidFill>
                  <a:srgbClr val="292929"/>
                </a:solidFill>
                <a:latin typeface="DM Sans Bold"/>
              </a:rPr>
              <a:t>Jumlah Hidden Layer, </a:t>
            </a:r>
            <a:r>
              <a:rPr lang="en-US" sz="4800">
                <a:solidFill>
                  <a:srgbClr val="292929"/>
                </a:solidFill>
                <a:latin typeface="DM Sans Bold"/>
              </a:rPr>
              <a:t>Jumlah Total Hidden Node, Jumlah Total Bobot (Weight)</a:t>
            </a:r>
          </a:p>
          <a:p>
            <a:pPr>
              <a:lnSpc>
                <a:spcPts val="5759"/>
              </a:lnSpc>
            </a:pPr>
          </a:p>
        </p:txBody>
      </p:sp>
      <p:sp>
        <p:nvSpPr>
          <p:cNvPr name="TextBox 3" id="3"/>
          <p:cNvSpPr txBox="true"/>
          <p:nvPr/>
        </p:nvSpPr>
        <p:spPr>
          <a:xfrm rot="0">
            <a:off x="699476" y="1930695"/>
            <a:ext cx="12816290" cy="6050233"/>
          </a:xfrm>
          <a:prstGeom prst="rect">
            <a:avLst/>
          </a:prstGeom>
        </p:spPr>
        <p:txBody>
          <a:bodyPr anchor="t" rtlCol="false" tIns="0" lIns="0" bIns="0" rIns="0">
            <a:spAutoFit/>
          </a:bodyPr>
          <a:lstStyle/>
          <a:p>
            <a:pPr algn="just">
              <a:lnSpc>
                <a:spcPts val="3042"/>
              </a:lnSpc>
            </a:pPr>
            <a:r>
              <a:rPr lang="en-US" sz="2173">
                <a:solidFill>
                  <a:srgbClr val="292929"/>
                </a:solidFill>
                <a:latin typeface="DM Sans"/>
              </a:rPr>
              <a:t>Jumlah Hidden Layer:</a:t>
            </a:r>
          </a:p>
          <a:p>
            <a:pPr algn="just" marL="469177" indent="-234588" lvl="1">
              <a:lnSpc>
                <a:spcPts val="3042"/>
              </a:lnSpc>
              <a:buFont typeface="Arial"/>
              <a:buChar char="•"/>
            </a:pPr>
            <a:r>
              <a:rPr lang="en-US" sz="2173">
                <a:solidFill>
                  <a:srgbClr val="292929"/>
                </a:solidFill>
                <a:latin typeface="DM Sans"/>
              </a:rPr>
              <a:t>2 hidden layers.</a:t>
            </a:r>
          </a:p>
          <a:p>
            <a:pPr algn="just">
              <a:lnSpc>
                <a:spcPts val="3042"/>
              </a:lnSpc>
            </a:pPr>
            <a:r>
              <a:rPr lang="en-US" sz="2173">
                <a:solidFill>
                  <a:srgbClr val="292929"/>
                </a:solidFill>
                <a:latin typeface="DM Sans"/>
              </a:rPr>
              <a:t>Jumlah Total Hidden Node:</a:t>
            </a:r>
          </a:p>
          <a:p>
            <a:pPr algn="just" marL="469177" indent="-234588" lvl="1">
              <a:lnSpc>
                <a:spcPts val="3042"/>
              </a:lnSpc>
              <a:buFont typeface="Arial"/>
              <a:buChar char="•"/>
            </a:pPr>
            <a:r>
              <a:rPr lang="en-US" sz="2173">
                <a:solidFill>
                  <a:srgbClr val="292929"/>
                </a:solidFill>
                <a:latin typeface="DM Sans"/>
              </a:rPr>
              <a:t>Layer pertama: 12 node.</a:t>
            </a:r>
          </a:p>
          <a:p>
            <a:pPr algn="just" marL="469177" indent="-234588" lvl="1">
              <a:lnSpc>
                <a:spcPts val="3042"/>
              </a:lnSpc>
              <a:buFont typeface="Arial"/>
              <a:buChar char="•"/>
            </a:pPr>
            <a:r>
              <a:rPr lang="en-US" sz="2173">
                <a:solidFill>
                  <a:srgbClr val="292929"/>
                </a:solidFill>
                <a:latin typeface="DM Sans"/>
              </a:rPr>
              <a:t>Layer kedua: 5 node.</a:t>
            </a:r>
          </a:p>
          <a:p>
            <a:pPr algn="just" marL="469177" indent="-234588" lvl="1">
              <a:lnSpc>
                <a:spcPts val="3042"/>
              </a:lnSpc>
              <a:buFont typeface="Arial"/>
              <a:buChar char="•"/>
            </a:pPr>
            <a:r>
              <a:rPr lang="en-US" sz="2173">
                <a:solidFill>
                  <a:srgbClr val="292929"/>
                </a:solidFill>
                <a:latin typeface="DM Sans"/>
              </a:rPr>
              <a:t>Total: 17 node.</a:t>
            </a:r>
          </a:p>
          <a:p>
            <a:pPr algn="just">
              <a:lnSpc>
                <a:spcPts val="3042"/>
              </a:lnSpc>
            </a:pPr>
            <a:r>
              <a:rPr lang="en-US" sz="2173">
                <a:solidFill>
                  <a:srgbClr val="292929"/>
                </a:solidFill>
                <a:latin typeface="DM Sans"/>
              </a:rPr>
              <a:t>Jumlah Total Bobot (Weight):</a:t>
            </a:r>
          </a:p>
          <a:p>
            <a:pPr algn="just" marL="469177" indent="-234588" lvl="1">
              <a:lnSpc>
                <a:spcPts val="3042"/>
              </a:lnSpc>
              <a:buFont typeface="Arial"/>
              <a:buChar char="•"/>
            </a:pPr>
            <a:r>
              <a:rPr lang="en-US" sz="2173">
                <a:solidFill>
                  <a:srgbClr val="292929"/>
                </a:solidFill>
                <a:latin typeface="DM Sans"/>
              </a:rPr>
              <a:t>Untuk menghitung jumlah total bobot, formula yang digunakan adalah (jumlah_node_layer_sebelumnya + 1) * jumlah_node_layer_sekarang untuk setiap layer.</a:t>
            </a:r>
          </a:p>
          <a:p>
            <a:pPr algn="just" marL="469177" indent="-234588" lvl="1">
              <a:lnSpc>
                <a:spcPts val="3042"/>
              </a:lnSpc>
              <a:buFont typeface="Arial"/>
              <a:buChar char="•"/>
            </a:pPr>
            <a:r>
              <a:rPr lang="en-US" sz="2173">
                <a:solidFill>
                  <a:srgbClr val="292929"/>
                </a:solidFill>
                <a:latin typeface="DM Sans"/>
              </a:rPr>
              <a:t>Dari input layer ke hidden layer pertama: (29 + 1) * 12 = 360 bobot.</a:t>
            </a:r>
          </a:p>
          <a:p>
            <a:pPr algn="just" marL="469177" indent="-234588" lvl="1">
              <a:lnSpc>
                <a:spcPts val="3042"/>
              </a:lnSpc>
              <a:buFont typeface="Arial"/>
              <a:buChar char="•"/>
            </a:pPr>
            <a:r>
              <a:rPr lang="en-US" sz="2173">
                <a:solidFill>
                  <a:srgbClr val="292929"/>
                </a:solidFill>
                <a:latin typeface="DM Sans"/>
              </a:rPr>
              <a:t>Dari hidden layer pertama ke hidden layer kedua: (12 + 1) * 5 = 65 bobot.</a:t>
            </a:r>
          </a:p>
          <a:p>
            <a:pPr algn="just" marL="469177" indent="-234588" lvl="1">
              <a:lnSpc>
                <a:spcPts val="3042"/>
              </a:lnSpc>
              <a:buFont typeface="Arial"/>
              <a:buChar char="•"/>
            </a:pPr>
            <a:r>
              <a:rPr lang="en-US" sz="2173">
                <a:solidFill>
                  <a:srgbClr val="292929"/>
                </a:solidFill>
                <a:latin typeface="DM Sans"/>
              </a:rPr>
              <a:t>Dari hidden layer kedua ke output layer: (5 + 1) * 1 = 6 bobot.</a:t>
            </a:r>
          </a:p>
          <a:p>
            <a:pPr algn="just" marL="469177" indent="-234588" lvl="1">
              <a:lnSpc>
                <a:spcPts val="3042"/>
              </a:lnSpc>
              <a:buFont typeface="Arial"/>
              <a:buChar char="•"/>
            </a:pPr>
            <a:r>
              <a:rPr lang="en-US" sz="2173">
                <a:solidFill>
                  <a:srgbClr val="292929"/>
                </a:solidFill>
                <a:latin typeface="DM Sans"/>
              </a:rPr>
              <a:t>Total bobot: 360 + 65 + 6 = 431 bobot.</a:t>
            </a:r>
          </a:p>
          <a:p>
            <a:pPr algn="just">
              <a:lnSpc>
                <a:spcPts val="3042"/>
              </a:lnSpc>
            </a:pPr>
            <a:r>
              <a:rPr lang="en-US" sz="2173">
                <a:solidFill>
                  <a:srgbClr val="292929"/>
                </a:solidFill>
                <a:latin typeface="DM Sans"/>
              </a:rPr>
              <a:t>Jumlah Epoch Pelatihan:</a:t>
            </a:r>
          </a:p>
          <a:p>
            <a:pPr algn="just" marL="469177" indent="-234588" lvl="1">
              <a:lnSpc>
                <a:spcPts val="3042"/>
              </a:lnSpc>
              <a:buFont typeface="Arial"/>
              <a:buChar char="•"/>
            </a:pPr>
            <a:r>
              <a:rPr lang="en-US" sz="2173">
                <a:solidFill>
                  <a:srgbClr val="292929"/>
                </a:solidFill>
                <a:latin typeface="DM Sans"/>
              </a:rPr>
              <a:t>120 epochs, seperti yang ditentukan dalam epoch = 120.</a:t>
            </a:r>
          </a:p>
          <a:p>
            <a:pPr algn="just">
              <a:lnSpc>
                <a:spcPts val="3042"/>
              </a:lnSpc>
            </a:pPr>
          </a:p>
        </p:txBody>
      </p:sp>
    </p:spTree>
  </p:cSld>
  <p:clrMapOvr>
    <a:masterClrMapping/>
  </p:clrMapOvr>
  <p:transition spd="slow">
    <p:push dir="d"/>
  </p:transition>
</p:sld>
</file>

<file path=ppt/slides/slide11.xml><?xml version="1.0" encoding="utf-8"?>
<p:sld xmlns:p="http://schemas.openxmlformats.org/presentationml/2006/main" xmlns:a="http://schemas.openxmlformats.org/drawingml/2006/main">
  <p:cSld>
    <p:bg>
      <p:bgPr>
        <a:solidFill>
          <a:srgbClr val="FFFDF6"/>
        </a:solidFill>
      </p:bgPr>
    </p:bg>
    <p:spTree>
      <p:nvGrpSpPr>
        <p:cNvPr id="1" name=""/>
        <p:cNvGrpSpPr/>
        <p:nvPr/>
      </p:nvGrpSpPr>
      <p:grpSpPr>
        <a:xfrm>
          <a:off x="0" y="0"/>
          <a:ext cx="0" cy="0"/>
          <a:chOff x="0" y="0"/>
          <a:chExt cx="0" cy="0"/>
        </a:xfrm>
      </p:grpSpPr>
      <p:sp>
        <p:nvSpPr>
          <p:cNvPr name="TextBox 2" id="2"/>
          <p:cNvSpPr txBox="true"/>
          <p:nvPr/>
        </p:nvSpPr>
        <p:spPr>
          <a:xfrm rot="0">
            <a:off x="6224919" y="4105821"/>
            <a:ext cx="5838162" cy="2084883"/>
          </a:xfrm>
          <a:prstGeom prst="rect">
            <a:avLst/>
          </a:prstGeom>
        </p:spPr>
        <p:txBody>
          <a:bodyPr anchor="t" rtlCol="false" tIns="0" lIns="0" bIns="0" rIns="0">
            <a:spAutoFit/>
          </a:bodyPr>
          <a:lstStyle/>
          <a:p>
            <a:pPr algn="ctr">
              <a:lnSpc>
                <a:spcPts val="16664"/>
              </a:lnSpc>
              <a:spcBef>
                <a:spcPct val="0"/>
              </a:spcBef>
            </a:pPr>
            <a:r>
              <a:rPr lang="en-US" sz="13887">
                <a:solidFill>
                  <a:srgbClr val="000000"/>
                </a:solidFill>
                <a:latin typeface="Moontime"/>
              </a:rPr>
              <a:t>Terima kasih</a:t>
            </a:r>
          </a:p>
        </p:txBody>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AD2"/>
        </a:solidFill>
      </p:bgPr>
    </p:bg>
    <p:spTree>
      <p:nvGrpSpPr>
        <p:cNvPr id="1" name=""/>
        <p:cNvGrpSpPr/>
        <p:nvPr/>
      </p:nvGrpSpPr>
      <p:grpSpPr>
        <a:xfrm>
          <a:off x="0" y="0"/>
          <a:ext cx="0" cy="0"/>
          <a:chOff x="0" y="0"/>
          <a:chExt cx="0" cy="0"/>
        </a:xfrm>
      </p:grpSpPr>
      <p:sp>
        <p:nvSpPr>
          <p:cNvPr name="Freeform 2" id="2"/>
          <p:cNvSpPr/>
          <p:nvPr/>
        </p:nvSpPr>
        <p:spPr>
          <a:xfrm flipH="false" flipV="false" rot="0">
            <a:off x="-976330" y="6172200"/>
            <a:ext cx="4010060" cy="4114800"/>
          </a:xfrm>
          <a:custGeom>
            <a:avLst/>
            <a:gdLst/>
            <a:ahLst/>
            <a:cxnLst/>
            <a:rect r="r" b="b" t="t" l="l"/>
            <a:pathLst>
              <a:path h="4114800" w="4010060">
                <a:moveTo>
                  <a:pt x="0" y="0"/>
                </a:moveTo>
                <a:lnTo>
                  <a:pt x="4010060" y="0"/>
                </a:lnTo>
                <a:lnTo>
                  <a:pt x="4010060" y="4114800"/>
                </a:lnTo>
                <a:lnTo>
                  <a:pt x="0" y="4114800"/>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33896" y="2249177"/>
            <a:ext cx="5069991" cy="4919992"/>
          </a:xfrm>
          <a:custGeom>
            <a:avLst/>
            <a:gdLst/>
            <a:ahLst/>
            <a:cxnLst/>
            <a:rect r="r" b="b" t="t" l="l"/>
            <a:pathLst>
              <a:path h="4919992" w="5069991">
                <a:moveTo>
                  <a:pt x="0" y="0"/>
                </a:moveTo>
                <a:lnTo>
                  <a:pt x="5069992" y="0"/>
                </a:lnTo>
                <a:lnTo>
                  <a:pt x="5069992" y="4919991"/>
                </a:lnTo>
                <a:lnTo>
                  <a:pt x="0" y="4919991"/>
                </a:lnTo>
                <a:lnTo>
                  <a:pt x="0" y="0"/>
                </a:lnTo>
                <a:close/>
              </a:path>
            </a:pathLst>
          </a:custGeom>
          <a:blipFill>
            <a:blip r:embed="rId4">
              <a:alphaModFix amt="90000"/>
            </a:blip>
            <a:stretch>
              <a:fillRect l="0" t="0" r="0" b="0"/>
            </a:stretch>
          </a:blipFill>
        </p:spPr>
      </p:sp>
      <p:grpSp>
        <p:nvGrpSpPr>
          <p:cNvPr name="Group 4" id="4"/>
          <p:cNvGrpSpPr/>
          <p:nvPr/>
        </p:nvGrpSpPr>
        <p:grpSpPr>
          <a:xfrm rot="0">
            <a:off x="1524272" y="438417"/>
            <a:ext cx="9335423" cy="5458465"/>
            <a:chOff x="0" y="0"/>
            <a:chExt cx="12447230" cy="7277953"/>
          </a:xfrm>
        </p:grpSpPr>
        <p:sp>
          <p:nvSpPr>
            <p:cNvPr name="TextBox 5" id="5"/>
            <p:cNvSpPr txBox="true"/>
            <p:nvPr/>
          </p:nvSpPr>
          <p:spPr>
            <a:xfrm rot="0">
              <a:off x="0" y="-9525"/>
              <a:ext cx="12447230" cy="631825"/>
            </a:xfrm>
            <a:prstGeom prst="rect">
              <a:avLst/>
            </a:prstGeom>
          </p:spPr>
          <p:txBody>
            <a:bodyPr anchor="t" rtlCol="false" tIns="0" lIns="0" bIns="0" rIns="0">
              <a:spAutoFit/>
            </a:bodyPr>
            <a:lstStyle/>
            <a:p>
              <a:pPr>
                <a:lnSpc>
                  <a:spcPts val="3720"/>
                </a:lnSpc>
              </a:pPr>
              <a:r>
                <a:rPr lang="en-US" sz="3100">
                  <a:solidFill>
                    <a:srgbClr val="292929"/>
                  </a:solidFill>
                  <a:latin typeface="DM Sans Bold"/>
                </a:rPr>
                <a:t>Penjelasan dataset :</a:t>
              </a:r>
            </a:p>
          </p:txBody>
        </p:sp>
        <p:sp>
          <p:nvSpPr>
            <p:cNvPr name="TextBox 6" id="6"/>
            <p:cNvSpPr txBox="true"/>
            <p:nvPr/>
          </p:nvSpPr>
          <p:spPr>
            <a:xfrm rot="0">
              <a:off x="0" y="575951"/>
              <a:ext cx="12447230" cy="6702002"/>
            </a:xfrm>
            <a:prstGeom prst="rect">
              <a:avLst/>
            </a:prstGeom>
          </p:spPr>
          <p:txBody>
            <a:bodyPr anchor="t" rtlCol="false" tIns="0" lIns="0" bIns="0" rIns="0">
              <a:spAutoFit/>
            </a:bodyPr>
            <a:lstStyle/>
            <a:p>
              <a:pPr algn="just">
                <a:lnSpc>
                  <a:spcPts val="4480"/>
                </a:lnSpc>
              </a:pPr>
              <a:r>
                <a:rPr lang="en-US" sz="3200">
                  <a:solidFill>
                    <a:srgbClr val="292929"/>
                  </a:solidFill>
                  <a:latin typeface="DM Sans"/>
                </a:rPr>
                <a:t>Dataset Kanker Payudara Wisconsin (Diagnostic),  adalah dataset yang populer dalam bidang pembelajaran mesin untuk klasifikasi penyakit. Dataset ini umumnya digunakan untuk mengidentifikasi dan memprediksi apakah tumor payudara adalah ganas (malignant) atau jinak (benign). Klasifikasi diagnosis penyakit, kanker payudara, dengan menggunakan metode pembelajaran mesin. </a:t>
              </a:r>
            </a:p>
          </p:txBody>
        </p:sp>
      </p:grpSp>
      <p:sp>
        <p:nvSpPr>
          <p:cNvPr name="TextBox 7" id="7"/>
          <p:cNvSpPr txBox="true"/>
          <p:nvPr/>
        </p:nvSpPr>
        <p:spPr>
          <a:xfrm rot="0">
            <a:off x="6684943" y="9258300"/>
            <a:ext cx="9956126" cy="571500"/>
          </a:xfrm>
          <a:prstGeom prst="rect">
            <a:avLst/>
          </a:prstGeom>
        </p:spPr>
        <p:txBody>
          <a:bodyPr anchor="t" rtlCol="false" tIns="0" lIns="0" bIns="0" rIns="0">
            <a:spAutoFit/>
          </a:bodyPr>
          <a:lstStyle/>
          <a:p>
            <a:pPr>
              <a:lnSpc>
                <a:spcPts val="2759"/>
              </a:lnSpc>
            </a:pPr>
            <a:r>
              <a:rPr lang="en-US" sz="2299">
                <a:solidFill>
                  <a:srgbClr val="292929"/>
                </a:solidFill>
                <a:latin typeface="DM Sans Bold"/>
              </a:rPr>
              <a:t>link dataset :  </a:t>
            </a:r>
          </a:p>
          <a:p>
            <a:pPr algn="ctr">
              <a:lnSpc>
                <a:spcPts val="1810"/>
              </a:lnSpc>
              <a:spcBef>
                <a:spcPct val="0"/>
              </a:spcBef>
            </a:pPr>
            <a:r>
              <a:rPr lang="en-US" sz="1508">
                <a:solidFill>
                  <a:srgbClr val="292929"/>
                </a:solidFill>
                <a:latin typeface="DM Sans Bold"/>
              </a:rPr>
              <a:t>https://www.kaggle.com/code/the0electronic0guy/breast-cancer-eda-neuralnet-94-accuracy/notebook</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8936835" y="2558714"/>
            <a:ext cx="9154027" cy="4563872"/>
          </a:xfrm>
          <a:custGeom>
            <a:avLst/>
            <a:gdLst/>
            <a:ahLst/>
            <a:cxnLst/>
            <a:rect r="r" b="b" t="t" l="l"/>
            <a:pathLst>
              <a:path h="4563872" w="9154027">
                <a:moveTo>
                  <a:pt x="0" y="0"/>
                </a:moveTo>
                <a:lnTo>
                  <a:pt x="9154027" y="0"/>
                </a:lnTo>
                <a:lnTo>
                  <a:pt x="9154027" y="4563872"/>
                </a:lnTo>
                <a:lnTo>
                  <a:pt x="0" y="4563872"/>
                </a:lnTo>
                <a:lnTo>
                  <a:pt x="0" y="0"/>
                </a:lnTo>
                <a:close/>
              </a:path>
            </a:pathLst>
          </a:custGeom>
          <a:blipFill>
            <a:blip r:embed="rId2"/>
            <a:stretch>
              <a:fillRect l="-5413" t="0" r="-13393" b="0"/>
            </a:stretch>
          </a:blipFill>
        </p:spPr>
      </p:sp>
      <p:sp>
        <p:nvSpPr>
          <p:cNvPr name="TextBox 3" id="3"/>
          <p:cNvSpPr txBox="true"/>
          <p:nvPr/>
        </p:nvSpPr>
        <p:spPr>
          <a:xfrm rot="0">
            <a:off x="449289" y="461963"/>
            <a:ext cx="7610868" cy="1123950"/>
          </a:xfrm>
          <a:prstGeom prst="rect">
            <a:avLst/>
          </a:prstGeom>
        </p:spPr>
        <p:txBody>
          <a:bodyPr anchor="t" rtlCol="false" tIns="0" lIns="0" bIns="0" rIns="0">
            <a:spAutoFit/>
          </a:bodyPr>
          <a:lstStyle/>
          <a:p>
            <a:pPr>
              <a:lnSpc>
                <a:spcPts val="8820"/>
              </a:lnSpc>
            </a:pPr>
            <a:r>
              <a:rPr lang="en-US" sz="7350">
                <a:solidFill>
                  <a:srgbClr val="292929"/>
                </a:solidFill>
                <a:latin typeface="DM Sans Bold"/>
              </a:rPr>
              <a:t>Import modul</a:t>
            </a:r>
          </a:p>
        </p:txBody>
      </p:sp>
      <p:sp>
        <p:nvSpPr>
          <p:cNvPr name="TextBox 4" id="4"/>
          <p:cNvSpPr txBox="true"/>
          <p:nvPr/>
        </p:nvSpPr>
        <p:spPr>
          <a:xfrm rot="0">
            <a:off x="140574" y="1898681"/>
            <a:ext cx="8228298" cy="2941969"/>
          </a:xfrm>
          <a:prstGeom prst="rect">
            <a:avLst/>
          </a:prstGeom>
        </p:spPr>
        <p:txBody>
          <a:bodyPr anchor="t" rtlCol="false" tIns="0" lIns="0" bIns="0" rIns="0">
            <a:spAutoFit/>
          </a:bodyPr>
          <a:lstStyle/>
          <a:p>
            <a:pPr>
              <a:lnSpc>
                <a:spcPts val="3367"/>
              </a:lnSpc>
            </a:pPr>
            <a:r>
              <a:rPr lang="en-US" sz="2405">
                <a:solidFill>
                  <a:srgbClr val="292929"/>
                </a:solidFill>
                <a:latin typeface="DM Sans"/>
              </a:rPr>
              <a:t>Disini saya menunjukkan sebagian dari skrip dalam bahasa pemrograman Python yang bertujuan untuk pengembangan model pembelajaran mesin menggunakan Keras dengan backend TensorFlow. Kode tersebut mencakup impor berbagai pustaka dan modul yang umum digunakan dalam analisis data, pra-pemrosesan,  dan pembelajaran mesin. </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8060157" y="6217204"/>
            <a:ext cx="9940827" cy="2135097"/>
          </a:xfrm>
          <a:custGeom>
            <a:avLst/>
            <a:gdLst/>
            <a:ahLst/>
            <a:cxnLst/>
            <a:rect r="r" b="b" t="t" l="l"/>
            <a:pathLst>
              <a:path h="2135097" w="9940827">
                <a:moveTo>
                  <a:pt x="0" y="0"/>
                </a:moveTo>
                <a:lnTo>
                  <a:pt x="9940827" y="0"/>
                </a:lnTo>
                <a:lnTo>
                  <a:pt x="9940827" y="2135096"/>
                </a:lnTo>
                <a:lnTo>
                  <a:pt x="0" y="2135096"/>
                </a:lnTo>
                <a:lnTo>
                  <a:pt x="0" y="0"/>
                </a:lnTo>
                <a:close/>
              </a:path>
            </a:pathLst>
          </a:custGeom>
          <a:blipFill>
            <a:blip r:embed="rId2"/>
            <a:stretch>
              <a:fillRect l="0" t="0" r="0" b="0"/>
            </a:stretch>
          </a:blipFill>
        </p:spPr>
      </p:sp>
      <p:sp>
        <p:nvSpPr>
          <p:cNvPr name="TextBox 3" id="3"/>
          <p:cNvSpPr txBox="true"/>
          <p:nvPr/>
        </p:nvSpPr>
        <p:spPr>
          <a:xfrm rot="0">
            <a:off x="449289" y="461963"/>
            <a:ext cx="7610868" cy="1123950"/>
          </a:xfrm>
          <a:prstGeom prst="rect">
            <a:avLst/>
          </a:prstGeom>
        </p:spPr>
        <p:txBody>
          <a:bodyPr anchor="t" rtlCol="false" tIns="0" lIns="0" bIns="0" rIns="0">
            <a:spAutoFit/>
          </a:bodyPr>
          <a:lstStyle/>
          <a:p>
            <a:pPr>
              <a:lnSpc>
                <a:spcPts val="8820"/>
              </a:lnSpc>
            </a:pPr>
            <a:r>
              <a:rPr lang="en-US" sz="7350">
                <a:solidFill>
                  <a:srgbClr val="292929"/>
                </a:solidFill>
                <a:latin typeface="DM Sans Bold"/>
              </a:rPr>
              <a:t>Load Data</a:t>
            </a:r>
          </a:p>
        </p:txBody>
      </p:sp>
      <p:sp>
        <p:nvSpPr>
          <p:cNvPr name="TextBox 4" id="4"/>
          <p:cNvSpPr txBox="true"/>
          <p:nvPr/>
        </p:nvSpPr>
        <p:spPr>
          <a:xfrm rot="0">
            <a:off x="140574" y="1767775"/>
            <a:ext cx="8228298" cy="2941969"/>
          </a:xfrm>
          <a:prstGeom prst="rect">
            <a:avLst/>
          </a:prstGeom>
        </p:spPr>
        <p:txBody>
          <a:bodyPr anchor="t" rtlCol="false" tIns="0" lIns="0" bIns="0" rIns="0">
            <a:spAutoFit/>
          </a:bodyPr>
          <a:lstStyle/>
          <a:p>
            <a:pPr>
              <a:lnSpc>
                <a:spcPts val="3367"/>
              </a:lnSpc>
            </a:pPr>
            <a:r>
              <a:rPr lang="en-US" sz="2405">
                <a:solidFill>
                  <a:srgbClr val="292929"/>
                </a:solidFill>
                <a:latin typeface="DM Sans"/>
              </a:rPr>
              <a:t>Code merupakan code untuk memuat dataset Breast Cancer menggunakan fungsi pd.read_data dari Keras. Dataset ini berisi fitur-fitur yang dihasilkan dari gambar digital inti sel tumor. Fitur-fitur ini dapat termasuk karakteristik inti sel seperti tekstur, kelancaran, bentuk, dan ukuran.</a:t>
            </a:r>
          </a:p>
          <a:p>
            <a:pPr>
              <a:lnSpc>
                <a:spcPts val="3367"/>
              </a:lnSpc>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6024547" y="5462497"/>
            <a:ext cx="11555445" cy="4474114"/>
          </a:xfrm>
          <a:custGeom>
            <a:avLst/>
            <a:gdLst/>
            <a:ahLst/>
            <a:cxnLst/>
            <a:rect r="r" b="b" t="t" l="l"/>
            <a:pathLst>
              <a:path h="4474114" w="11555445">
                <a:moveTo>
                  <a:pt x="0" y="0"/>
                </a:moveTo>
                <a:lnTo>
                  <a:pt x="11555446" y="0"/>
                </a:lnTo>
                <a:lnTo>
                  <a:pt x="11555446" y="4474113"/>
                </a:lnTo>
                <a:lnTo>
                  <a:pt x="0" y="4474113"/>
                </a:lnTo>
                <a:lnTo>
                  <a:pt x="0" y="0"/>
                </a:lnTo>
                <a:close/>
              </a:path>
            </a:pathLst>
          </a:custGeom>
          <a:blipFill>
            <a:blip r:embed="rId2"/>
            <a:stretch>
              <a:fillRect l="0" t="0" r="0" b="0"/>
            </a:stretch>
          </a:blipFill>
        </p:spPr>
      </p:sp>
      <p:sp>
        <p:nvSpPr>
          <p:cNvPr name="TextBox 3" id="3"/>
          <p:cNvSpPr txBox="true"/>
          <p:nvPr/>
        </p:nvSpPr>
        <p:spPr>
          <a:xfrm rot="0">
            <a:off x="449289" y="461963"/>
            <a:ext cx="7610868" cy="1123950"/>
          </a:xfrm>
          <a:prstGeom prst="rect">
            <a:avLst/>
          </a:prstGeom>
        </p:spPr>
        <p:txBody>
          <a:bodyPr anchor="t" rtlCol="false" tIns="0" lIns="0" bIns="0" rIns="0">
            <a:spAutoFit/>
          </a:bodyPr>
          <a:lstStyle/>
          <a:p>
            <a:pPr>
              <a:lnSpc>
                <a:spcPts val="8820"/>
              </a:lnSpc>
            </a:pPr>
            <a:r>
              <a:rPr lang="en-US" sz="7350">
                <a:solidFill>
                  <a:srgbClr val="292929"/>
                </a:solidFill>
                <a:latin typeface="DM Sans Bold"/>
              </a:rPr>
              <a:t>Pengujian data</a:t>
            </a:r>
          </a:p>
        </p:txBody>
      </p:sp>
      <p:sp>
        <p:nvSpPr>
          <p:cNvPr name="TextBox 4" id="4"/>
          <p:cNvSpPr txBox="true"/>
          <p:nvPr/>
        </p:nvSpPr>
        <p:spPr>
          <a:xfrm rot="0">
            <a:off x="198341" y="1967782"/>
            <a:ext cx="12416417" cy="3758425"/>
          </a:xfrm>
          <a:prstGeom prst="rect">
            <a:avLst/>
          </a:prstGeom>
        </p:spPr>
        <p:txBody>
          <a:bodyPr anchor="t" rtlCol="false" tIns="0" lIns="0" bIns="0" rIns="0">
            <a:spAutoFit/>
          </a:bodyPr>
          <a:lstStyle/>
          <a:p>
            <a:pPr algn="just">
              <a:lnSpc>
                <a:spcPts val="3367"/>
              </a:lnSpc>
            </a:pPr>
            <a:r>
              <a:rPr lang="en-US" sz="2405">
                <a:solidFill>
                  <a:srgbClr val="292929"/>
                </a:solidFill>
                <a:latin typeface="DM Sans"/>
              </a:rPr>
              <a:t>Code tersebut digunakan untuk memuat Dataset Kanker Payudara Wisconsin (Diagnostic) menggunakan Pandas. Pertama, kita memuat data dari dataset kanker payudara ini. Dataset ini berisi informasi tentang karakteristik sel-sel tumor payudara, termasuk hasil diagnosis apakah tumor tersebut ganas (malignant) atau jinak (benign). Setelah memuat data, kode menampilkan informasi tentang dataset, seperti jumlah fitur (kolom) dan jumlah label (diagnosis), serta beberapa data pertama dari dataset.</a:t>
            </a:r>
          </a:p>
          <a:p>
            <a:pPr algn="just">
              <a:lnSpc>
                <a:spcPts val="3367"/>
              </a:lnSpc>
            </a:pPr>
            <a:r>
              <a:rPr lang="en-US" sz="2405">
                <a:solidFill>
                  <a:srgbClr val="292929"/>
                </a:solidFill>
                <a:latin typeface="DM Sans"/>
              </a:rPr>
              <a:t>Ini membantu kita memahami struktur dan konten dari dataset kanker payudara yang akan digunakan dalam analisis dan pemodelan.</a:t>
            </a:r>
          </a:p>
          <a:p>
            <a:pPr algn="just">
              <a:lnSpc>
                <a:spcPts val="3367"/>
              </a:lnSpc>
            </a:pPr>
          </a:p>
        </p:txBody>
      </p:sp>
    </p:spTree>
  </p:cSld>
  <p:clrMapOvr>
    <a:masterClrMapping/>
  </p:clrMapOvr>
  <p:transition spd="slow">
    <p:push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13730859" y="4219594"/>
            <a:ext cx="3528441" cy="4114800"/>
          </a:xfrm>
          <a:custGeom>
            <a:avLst/>
            <a:gdLst/>
            <a:ahLst/>
            <a:cxnLst/>
            <a:rect r="r" b="b" t="t" l="l"/>
            <a:pathLst>
              <a:path h="4114800" w="3528441">
                <a:moveTo>
                  <a:pt x="0" y="0"/>
                </a:moveTo>
                <a:lnTo>
                  <a:pt x="3528441" y="0"/>
                </a:lnTo>
                <a:lnTo>
                  <a:pt x="3528441" y="4114800"/>
                </a:lnTo>
                <a:lnTo>
                  <a:pt x="0" y="4114800"/>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5940" y="1497932"/>
            <a:ext cx="8869831" cy="1123950"/>
          </a:xfrm>
          <a:prstGeom prst="rect">
            <a:avLst/>
          </a:prstGeom>
        </p:spPr>
        <p:txBody>
          <a:bodyPr anchor="t" rtlCol="false" tIns="0" lIns="0" bIns="0" rIns="0">
            <a:spAutoFit/>
          </a:bodyPr>
          <a:lstStyle/>
          <a:p>
            <a:pPr>
              <a:lnSpc>
                <a:spcPts val="4475"/>
              </a:lnSpc>
            </a:pPr>
            <a:r>
              <a:rPr lang="en-US" sz="3729">
                <a:solidFill>
                  <a:srgbClr val="292929"/>
                </a:solidFill>
                <a:latin typeface="DM Sans Bold"/>
              </a:rPr>
              <a:t>JENIS JARINGAN SARAF TIRUAN </a:t>
            </a:r>
          </a:p>
          <a:p>
            <a:pPr>
              <a:lnSpc>
                <a:spcPts val="4475"/>
              </a:lnSpc>
            </a:pPr>
          </a:p>
        </p:txBody>
      </p:sp>
      <p:sp>
        <p:nvSpPr>
          <p:cNvPr name="TextBox 4" id="4"/>
          <p:cNvSpPr txBox="true"/>
          <p:nvPr/>
        </p:nvSpPr>
        <p:spPr>
          <a:xfrm rot="0">
            <a:off x="535940" y="2267257"/>
            <a:ext cx="12416417" cy="2501125"/>
          </a:xfrm>
          <a:prstGeom prst="rect">
            <a:avLst/>
          </a:prstGeom>
        </p:spPr>
        <p:txBody>
          <a:bodyPr anchor="t" rtlCol="false" tIns="0" lIns="0" bIns="0" rIns="0">
            <a:spAutoFit/>
          </a:bodyPr>
          <a:lstStyle/>
          <a:p>
            <a:pPr>
              <a:lnSpc>
                <a:spcPts val="3367"/>
              </a:lnSpc>
            </a:pPr>
            <a:r>
              <a:rPr lang="en-US" sz="2405">
                <a:solidFill>
                  <a:srgbClr val="292929"/>
                </a:solidFill>
                <a:latin typeface="DM Sans"/>
              </a:rPr>
              <a:t>Model jaringan saraf tiruan untuk Dataset Kanker Payudara Wisconsin menggunakan Keras dengan struktur dasar sebagai berikut: input layer, dua hidden layers dengan fungsi aktivasi ReLU, dropout layers untuk menghindari overfitting, dan output layer untuk klasifikasi biner ganas atau jinak. Proses pelatihan menggunakan optimizer 'rmsprop' dan loss function 'binary_crossentropy', dengan evaluasi pada data pengujian setelah 10 epoch. Ringkasan model dicetak untuk memberikan gambaran struktur.</a:t>
            </a:r>
          </a:p>
        </p:txBody>
      </p:sp>
    </p:spTree>
  </p:cSld>
  <p:clrMapOvr>
    <a:masterClrMapping/>
  </p:clrMapOvr>
  <p:transition spd="slow">
    <p:push dir="r"/>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13368130" y="5820041"/>
            <a:ext cx="4919870" cy="4114800"/>
          </a:xfrm>
          <a:custGeom>
            <a:avLst/>
            <a:gdLst/>
            <a:ahLst/>
            <a:cxnLst/>
            <a:rect r="r" b="b" t="t" l="l"/>
            <a:pathLst>
              <a:path h="4114800" w="4919870">
                <a:moveTo>
                  <a:pt x="0" y="0"/>
                </a:moveTo>
                <a:lnTo>
                  <a:pt x="4919870" y="0"/>
                </a:lnTo>
                <a:lnTo>
                  <a:pt x="4919870" y="4114800"/>
                </a:lnTo>
                <a:lnTo>
                  <a:pt x="0" y="4114800"/>
                </a:lnTo>
                <a:lnTo>
                  <a:pt x="0" y="0"/>
                </a:lnTo>
                <a:close/>
              </a:path>
            </a:pathLst>
          </a:custGeom>
          <a:blipFill>
            <a:blip r:embed="rId2">
              <a:alphaModFix amt="7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3847" y="-1400175"/>
            <a:ext cx="2947693" cy="4114800"/>
          </a:xfrm>
          <a:custGeom>
            <a:avLst/>
            <a:gdLst/>
            <a:ahLst/>
            <a:cxnLst/>
            <a:rect r="r" b="b" t="t" l="l"/>
            <a:pathLst>
              <a:path h="4114800" w="2947693">
                <a:moveTo>
                  <a:pt x="0" y="0"/>
                </a:moveTo>
                <a:lnTo>
                  <a:pt x="2947694" y="0"/>
                </a:lnTo>
                <a:lnTo>
                  <a:pt x="2947694" y="4114800"/>
                </a:lnTo>
                <a:lnTo>
                  <a:pt x="0" y="4114800"/>
                </a:lnTo>
                <a:lnTo>
                  <a:pt x="0" y="0"/>
                </a:lnTo>
                <a:close/>
              </a:path>
            </a:pathLst>
          </a:custGeom>
          <a:blipFill>
            <a:blip r:embed="rId4">
              <a:alphaModFix amt="79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73847" y="1028700"/>
            <a:ext cx="8869831" cy="1685925"/>
          </a:xfrm>
          <a:prstGeom prst="rect">
            <a:avLst/>
          </a:prstGeom>
        </p:spPr>
        <p:txBody>
          <a:bodyPr anchor="t" rtlCol="false" tIns="0" lIns="0" bIns="0" rIns="0">
            <a:spAutoFit/>
          </a:bodyPr>
          <a:lstStyle/>
          <a:p>
            <a:pPr>
              <a:lnSpc>
                <a:spcPts val="4475"/>
              </a:lnSpc>
            </a:pPr>
            <a:r>
              <a:rPr lang="en-US" sz="3729">
                <a:solidFill>
                  <a:srgbClr val="292929"/>
                </a:solidFill>
                <a:latin typeface="DM Sans Bold"/>
              </a:rPr>
              <a:t>JENIS OPTIMISASI</a:t>
            </a:r>
          </a:p>
          <a:p>
            <a:pPr>
              <a:lnSpc>
                <a:spcPts val="4475"/>
              </a:lnSpc>
            </a:pPr>
          </a:p>
          <a:p>
            <a:pPr>
              <a:lnSpc>
                <a:spcPts val="4475"/>
              </a:lnSpc>
            </a:pPr>
          </a:p>
        </p:txBody>
      </p:sp>
      <p:sp>
        <p:nvSpPr>
          <p:cNvPr name="TextBox 5" id="5"/>
          <p:cNvSpPr txBox="true"/>
          <p:nvPr/>
        </p:nvSpPr>
        <p:spPr>
          <a:xfrm rot="0">
            <a:off x="1473847" y="1371866"/>
            <a:ext cx="12416417" cy="3339325"/>
          </a:xfrm>
          <a:prstGeom prst="rect">
            <a:avLst/>
          </a:prstGeom>
        </p:spPr>
        <p:txBody>
          <a:bodyPr anchor="t" rtlCol="false" tIns="0" lIns="0" bIns="0" rIns="0">
            <a:spAutoFit/>
          </a:bodyPr>
          <a:lstStyle/>
          <a:p>
            <a:pPr>
              <a:lnSpc>
                <a:spcPts val="3367"/>
              </a:lnSpc>
            </a:pPr>
          </a:p>
          <a:p>
            <a:pPr>
              <a:lnSpc>
                <a:spcPts val="3367"/>
              </a:lnSpc>
            </a:pPr>
            <a:r>
              <a:rPr lang="en-US" sz="2405">
                <a:solidFill>
                  <a:srgbClr val="292929"/>
                </a:solidFill>
                <a:latin typeface="DM Sans"/>
              </a:rPr>
              <a:t>Jenis optimisasi yang digunakan dalam pengolahan dataset Kanker Payudara Wisconsin (Diagnostic) adalah RMSprop. Optimisasi RMSprop digunakan dengan parameter optimizer='rmsprop' dalam fungsi kompilasi model (model.compile). RMSprop adalah algoritma optimisasi yang umum digunakan dalam pelatihan jaringan saraf tiruan. Algoritma ini menyesuaikan laju pembelajaran untuk setiap parameter model berdasarkan perubahan gradien terbaru. Penggunaan RMSprop diharapkan dapat meningkatkan efisiensi dan konvergensi proses pelatihan menuju hasil yang lebih baik.</a:t>
            </a:r>
          </a:p>
        </p:txBody>
      </p:sp>
    </p:spTree>
  </p:cSld>
  <p:clrMapOvr>
    <a:masterClrMapping/>
  </p:clrMapOvr>
  <p:transition spd="slow">
    <p:push dir="r"/>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507057" y="3508121"/>
            <a:ext cx="10843866" cy="3581910"/>
          </a:xfrm>
          <a:custGeom>
            <a:avLst/>
            <a:gdLst/>
            <a:ahLst/>
            <a:cxnLst/>
            <a:rect r="r" b="b" t="t" l="l"/>
            <a:pathLst>
              <a:path h="3581910" w="10843866">
                <a:moveTo>
                  <a:pt x="0" y="0"/>
                </a:moveTo>
                <a:lnTo>
                  <a:pt x="10843865" y="0"/>
                </a:lnTo>
                <a:lnTo>
                  <a:pt x="10843865" y="3581911"/>
                </a:lnTo>
                <a:lnTo>
                  <a:pt x="0" y="3581911"/>
                </a:lnTo>
                <a:lnTo>
                  <a:pt x="0" y="0"/>
                </a:lnTo>
                <a:close/>
              </a:path>
            </a:pathLst>
          </a:custGeom>
          <a:blipFill>
            <a:blip r:embed="rId2"/>
            <a:stretch>
              <a:fillRect l="0" t="0" r="0" b="0"/>
            </a:stretch>
          </a:blipFill>
        </p:spPr>
      </p:sp>
      <p:sp>
        <p:nvSpPr>
          <p:cNvPr name="Freeform 3" id="3"/>
          <p:cNvSpPr/>
          <p:nvPr/>
        </p:nvSpPr>
        <p:spPr>
          <a:xfrm flipH="false" flipV="false" rot="0">
            <a:off x="13493477" y="2703766"/>
            <a:ext cx="4591970" cy="5190621"/>
          </a:xfrm>
          <a:custGeom>
            <a:avLst/>
            <a:gdLst/>
            <a:ahLst/>
            <a:cxnLst/>
            <a:rect r="r" b="b" t="t" l="l"/>
            <a:pathLst>
              <a:path h="5190621" w="4591970">
                <a:moveTo>
                  <a:pt x="0" y="0"/>
                </a:moveTo>
                <a:lnTo>
                  <a:pt x="4591970" y="0"/>
                </a:lnTo>
                <a:lnTo>
                  <a:pt x="4591970" y="5190621"/>
                </a:lnTo>
                <a:lnTo>
                  <a:pt x="0" y="5190621"/>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7057" y="929557"/>
            <a:ext cx="7610868" cy="2171700"/>
          </a:xfrm>
          <a:prstGeom prst="rect">
            <a:avLst/>
          </a:prstGeom>
        </p:spPr>
        <p:txBody>
          <a:bodyPr anchor="t" rtlCol="false" tIns="0" lIns="0" bIns="0" rIns="0">
            <a:spAutoFit/>
          </a:bodyPr>
          <a:lstStyle/>
          <a:p>
            <a:pPr>
              <a:lnSpc>
                <a:spcPts val="5759"/>
              </a:lnSpc>
            </a:pPr>
            <a:r>
              <a:rPr lang="en-US" sz="4800">
                <a:solidFill>
                  <a:srgbClr val="292929"/>
                </a:solidFill>
                <a:latin typeface="DM Sans Bold"/>
              </a:rPr>
              <a:t>JENIS FUNGSI AKTIVASI</a:t>
            </a:r>
          </a:p>
          <a:p>
            <a:pPr>
              <a:lnSpc>
                <a:spcPts val="5759"/>
              </a:lnSpc>
            </a:pPr>
          </a:p>
          <a:p>
            <a:pPr>
              <a:lnSpc>
                <a:spcPts val="5759"/>
              </a:lnSpc>
            </a:pPr>
          </a:p>
        </p:txBody>
      </p:sp>
      <p:sp>
        <p:nvSpPr>
          <p:cNvPr name="TextBox 5" id="5"/>
          <p:cNvSpPr txBox="true"/>
          <p:nvPr/>
        </p:nvSpPr>
        <p:spPr>
          <a:xfrm rot="0">
            <a:off x="507057" y="1967782"/>
            <a:ext cx="12416417" cy="1243825"/>
          </a:xfrm>
          <a:prstGeom prst="rect">
            <a:avLst/>
          </a:prstGeom>
        </p:spPr>
        <p:txBody>
          <a:bodyPr anchor="t" rtlCol="false" tIns="0" lIns="0" bIns="0" rIns="0">
            <a:spAutoFit/>
          </a:bodyPr>
          <a:lstStyle/>
          <a:p>
            <a:pPr algn="just">
              <a:lnSpc>
                <a:spcPts val="3367"/>
              </a:lnSpc>
            </a:pPr>
            <a:r>
              <a:rPr lang="en-US" sz="2405">
                <a:solidFill>
                  <a:srgbClr val="292929"/>
                </a:solidFill>
                <a:latin typeface="DM Sans"/>
              </a:rPr>
              <a:t>Untuk lapisan tersembunyi, digunakan fungsi aktivasi ReLU (Rectified Linear Unit), sementara pada lapisan output, menggunakan fungsi aktivasi sigmoid. Hal ini terlihat dari konfigurasi berikut:</a:t>
            </a:r>
          </a:p>
        </p:txBody>
      </p:sp>
      <p:sp>
        <p:nvSpPr>
          <p:cNvPr name="TextBox 6" id="6"/>
          <p:cNvSpPr txBox="true"/>
          <p:nvPr/>
        </p:nvSpPr>
        <p:spPr>
          <a:xfrm rot="0">
            <a:off x="507057" y="6837326"/>
            <a:ext cx="12416417" cy="1662925"/>
          </a:xfrm>
          <a:prstGeom prst="rect">
            <a:avLst/>
          </a:prstGeom>
        </p:spPr>
        <p:txBody>
          <a:bodyPr anchor="t" rtlCol="false" tIns="0" lIns="0" bIns="0" rIns="0">
            <a:spAutoFit/>
          </a:bodyPr>
          <a:lstStyle/>
          <a:p>
            <a:pPr algn="just">
              <a:lnSpc>
                <a:spcPts val="3367"/>
              </a:lnSpc>
            </a:pPr>
          </a:p>
          <a:p>
            <a:pPr algn="just">
              <a:lnSpc>
                <a:spcPts val="3367"/>
              </a:lnSpc>
            </a:pPr>
            <a:r>
              <a:rPr lang="en-US" sz="2405">
                <a:solidFill>
                  <a:srgbClr val="292929"/>
                </a:solidFill>
                <a:latin typeface="DM Sans"/>
              </a:rPr>
              <a:t>Di dalam lapisan tersembunyi, kami menerapkan fungsi aktivasi ReLU (activation='relu'). Di sisi lain, di lapisan output, kami menggunakan fungsi aktivasi sigmoid (activation='sigmoid').</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279169" y="2303926"/>
            <a:ext cx="12872193" cy="3921447"/>
          </a:xfrm>
          <a:custGeom>
            <a:avLst/>
            <a:gdLst/>
            <a:ahLst/>
            <a:cxnLst/>
            <a:rect r="r" b="b" t="t" l="l"/>
            <a:pathLst>
              <a:path h="3921447" w="12872193">
                <a:moveTo>
                  <a:pt x="0" y="0"/>
                </a:moveTo>
                <a:lnTo>
                  <a:pt x="12872193" y="0"/>
                </a:lnTo>
                <a:lnTo>
                  <a:pt x="12872193" y="3921446"/>
                </a:lnTo>
                <a:lnTo>
                  <a:pt x="0" y="3921446"/>
                </a:lnTo>
                <a:lnTo>
                  <a:pt x="0" y="0"/>
                </a:lnTo>
                <a:close/>
              </a:path>
            </a:pathLst>
          </a:custGeom>
          <a:blipFill>
            <a:blip r:embed="rId2"/>
            <a:stretch>
              <a:fillRect l="0" t="0" r="0" b="0"/>
            </a:stretch>
          </a:blipFill>
        </p:spPr>
      </p:sp>
      <p:sp>
        <p:nvSpPr>
          <p:cNvPr name="Freeform 3" id="3"/>
          <p:cNvSpPr/>
          <p:nvPr/>
        </p:nvSpPr>
        <p:spPr>
          <a:xfrm flipH="false" flipV="false" rot="0">
            <a:off x="12984030" y="5143500"/>
            <a:ext cx="5303970" cy="4114800"/>
          </a:xfrm>
          <a:custGeom>
            <a:avLst/>
            <a:gdLst/>
            <a:ahLst/>
            <a:cxnLst/>
            <a:rect r="r" b="b" t="t" l="l"/>
            <a:pathLst>
              <a:path h="4114800" w="5303970">
                <a:moveTo>
                  <a:pt x="0" y="0"/>
                </a:moveTo>
                <a:lnTo>
                  <a:pt x="5303970" y="0"/>
                </a:lnTo>
                <a:lnTo>
                  <a:pt x="5303970" y="4114800"/>
                </a:lnTo>
                <a:lnTo>
                  <a:pt x="0" y="4114800"/>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7057" y="441807"/>
            <a:ext cx="7610868" cy="2171700"/>
          </a:xfrm>
          <a:prstGeom prst="rect">
            <a:avLst/>
          </a:prstGeom>
        </p:spPr>
        <p:txBody>
          <a:bodyPr anchor="t" rtlCol="false" tIns="0" lIns="0" bIns="0" rIns="0">
            <a:spAutoFit/>
          </a:bodyPr>
          <a:lstStyle/>
          <a:p>
            <a:pPr>
              <a:lnSpc>
                <a:spcPts val="5759"/>
              </a:lnSpc>
            </a:pPr>
            <a:r>
              <a:rPr lang="en-US" sz="4800">
                <a:solidFill>
                  <a:srgbClr val="292929"/>
                </a:solidFill>
                <a:latin typeface="DM Sans Bold"/>
              </a:rPr>
              <a:t>MEMBUAT MODEL </a:t>
            </a:r>
          </a:p>
          <a:p>
            <a:pPr>
              <a:lnSpc>
                <a:spcPts val="5759"/>
              </a:lnSpc>
            </a:pPr>
            <a:r>
              <a:rPr lang="en-US" sz="4800">
                <a:solidFill>
                  <a:srgbClr val="292929"/>
                </a:solidFill>
                <a:latin typeface="DM Sans Bold"/>
              </a:rPr>
              <a:t>JARINGAN SARAF TIRUAN</a:t>
            </a:r>
          </a:p>
          <a:p>
            <a:pPr>
              <a:lnSpc>
                <a:spcPts val="5759"/>
              </a:lnSpc>
            </a:pPr>
          </a:p>
        </p:txBody>
      </p:sp>
      <p:sp>
        <p:nvSpPr>
          <p:cNvPr name="TextBox 5" id="5"/>
          <p:cNvSpPr txBox="true"/>
          <p:nvPr/>
        </p:nvSpPr>
        <p:spPr>
          <a:xfrm rot="0">
            <a:off x="335071" y="6394632"/>
            <a:ext cx="12816290" cy="3399943"/>
          </a:xfrm>
          <a:prstGeom prst="rect">
            <a:avLst/>
          </a:prstGeom>
        </p:spPr>
        <p:txBody>
          <a:bodyPr anchor="t" rtlCol="false" tIns="0" lIns="0" bIns="0" rIns="0">
            <a:spAutoFit/>
          </a:bodyPr>
          <a:lstStyle/>
          <a:p>
            <a:pPr algn="just">
              <a:lnSpc>
                <a:spcPts val="3042"/>
              </a:lnSpc>
            </a:pPr>
            <a:r>
              <a:rPr lang="en-US" sz="2173">
                <a:solidFill>
                  <a:srgbClr val="292929"/>
                </a:solidFill>
                <a:latin typeface="DM Sans"/>
              </a:rPr>
              <a:t>Kode ini adalah implementasi pembuatan model jaringan saraf tiruan (neural network) menggunakan Keras, khususnya untuk Dataset Kanker Payudara Wisconsin (Diagnostic). Model ini terdiri dari tiga lapisan (layers): dua lapisan dengan fungsi aktivasi ReLU dan penerapan regularisasi L1, serta satu lapisan dengan fungsi aktivasi sigmoid. Regularisasi L1 digunakan untuk menghindari overfitting dengan memberikan penalty pada bobot (weight) model. Selain itu, dropout juga digunakan untuk mencegah overfitting dengan menghilangkan beberapa node secara acak selama pelatihan. Setelah pembuatan model, ringkasan struktur model ditampilkan, dan informasi tambahan seperti jumlah hidden layer, total hidden node, dan total bobot (weight) juga ditampilkan. Model ini dapat digunakan untuk tugas klasifikasi biner.</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DAF1Qn0jk5E</dc:identifier>
  <dcterms:modified xsi:type="dcterms:W3CDTF">2011-08-01T06:04:30Z</dcterms:modified>
  <cp:revision>1</cp:revision>
  <dc:title>Kecerdasan Artifisial</dc:title>
</cp:coreProperties>
</file>